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95" r:id="rId5"/>
    <p:sldMasterId id="2147483696" r:id="rId6"/>
    <p:sldMasterId id="214748369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ED893B-7170-417A-A07E-104BAC18A134}">
  <a:tblStyle styleId="{53ED893B-7170-417A-A07E-104BAC18A1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67bc7a0f52_2_1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367bc7a0f52_2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67bc7a0f52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367bc7a0f52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7bc7a0f52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367bc7a0f52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67bc7a0f52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367bc7a0f52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67bc7a0f52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367bc7a0f52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67bc7a0f52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367bc7a0f52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67bc7a0f52_2_4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367bc7a0f52_2_4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67bc7a0f52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367bc7a0f52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67bc7a0f52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367bc7a0f52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67bc7a0f52_2_4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367bc7a0f52_2_4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67bc7a0f52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367bc7a0f52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67bc7a0f52_2_3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367bc7a0f52_2_3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67bc7a0f52_2_4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g367bc7a0f52_2_4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367bc7a0f52_2_4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67bc7a0f52_2_4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367bc7a0f52_2_4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67bc7a0f52_2_3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367bc7a0f52_2_3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67bc7a0f52_2_3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367bc7a0f52_2_3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67bc7a0f52_2_4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367bc7a0f52_2_4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67bc7a0f52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367bc7a0f52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67bc7a0f52_2_4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367bc7a0f52_2_4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67bc7a0f52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367bc7a0f52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67bc7a0f52_2_4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367bc7a0f52_2_4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" y="-4524"/>
            <a:ext cx="9143577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3" id="58" name="Google Shape;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524000" cy="756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2" id="59" name="Google Shape;5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08621"/>
            <a:ext cx="942971" cy="939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4" id="60" name="Google Shape;6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3306" y="1519870"/>
            <a:ext cx="5550694" cy="3623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1" id="61" name="Google Shape;6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8104" y="-18574"/>
            <a:ext cx="1455896" cy="275372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256699" y="3712585"/>
            <a:ext cx="3665636" cy="467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256774" y="1399222"/>
            <a:ext cx="1915894" cy="466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6750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type="ctrTitle"/>
          </p:nvPr>
        </p:nvSpPr>
        <p:spPr>
          <a:xfrm>
            <a:off x="256699" y="2020361"/>
            <a:ext cx="3665636" cy="1658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末尾幻灯片">
  <p:cSld name="末尾幻灯片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9" name="Google Shape;6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结束页装饰1"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93476" cy="514302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4627720" y="975520"/>
            <a:ext cx="3899383" cy="1227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4627720" y="2333281"/>
            <a:ext cx="361649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4627721" y="3319118"/>
            <a:ext cx="3051182" cy="848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b="0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8" name="Google Shape;7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79" name="Google Shape;7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80" name="Google Shape;8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502411" y="714381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87" name="Google Shape;8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2" id="88" name="Google Shape;8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5202" y="3543300"/>
            <a:ext cx="562356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1" id="89" name="Google Shape;8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1611" y="785578"/>
            <a:ext cx="3872389" cy="392953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" name="Google Shape;93;p17"/>
          <p:cNvCxnSpPr/>
          <p:nvPr/>
        </p:nvCxnSpPr>
        <p:spPr>
          <a:xfrm>
            <a:off x="2697961" y="4118249"/>
            <a:ext cx="1259186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17"/>
          <p:cNvSpPr txBox="1"/>
          <p:nvPr>
            <p:ph type="ctrTitle"/>
          </p:nvPr>
        </p:nvSpPr>
        <p:spPr>
          <a:xfrm>
            <a:off x="407194" y="2271472"/>
            <a:ext cx="5841197" cy="121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57150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407194" y="3520675"/>
            <a:ext cx="5840720" cy="358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2" type="body"/>
          </p:nvPr>
        </p:nvSpPr>
        <p:spPr>
          <a:xfrm>
            <a:off x="406717" y="4204927"/>
            <a:ext cx="5841673" cy="485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98" name="Google Shape;9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99" name="Google Shape;9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00" name="Google Shape;10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502448" y="714381"/>
            <a:ext cx="3962431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4679158" y="714381"/>
            <a:ext cx="3962431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08" name="Google Shape;10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10" name="Google Shape;11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502448" y="714381"/>
            <a:ext cx="3962431" cy="28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502444" y="1054894"/>
            <a:ext cx="3962400" cy="3701064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3" type="body"/>
          </p:nvPr>
        </p:nvSpPr>
        <p:spPr>
          <a:xfrm>
            <a:off x="4676813" y="714381"/>
            <a:ext cx="3962432" cy="28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5" name="Google Shape;115;p19"/>
          <p:cNvSpPr txBox="1"/>
          <p:nvPr>
            <p:ph idx="4" type="body"/>
          </p:nvPr>
        </p:nvSpPr>
        <p:spPr>
          <a:xfrm>
            <a:off x="4676813" y="1054894"/>
            <a:ext cx="3962432" cy="3701064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20" name="Google Shape;12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目录页装饰" id="121" name="Google Shape;1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" y="-12311"/>
            <a:ext cx="2864168" cy="515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>
  <p:cSld name="图片与标题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31" name="Google Shape;13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32" name="Google Shape;13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33" name="Google Shape;13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>
            <p:ph type="title"/>
          </p:nvPr>
        </p:nvSpPr>
        <p:spPr>
          <a:xfrm>
            <a:off x="502447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2"/>
          <p:cNvSpPr/>
          <p:nvPr>
            <p:ph idx="2" type="pic"/>
          </p:nvPr>
        </p:nvSpPr>
        <p:spPr>
          <a:xfrm>
            <a:off x="502448" y="714381"/>
            <a:ext cx="3962431" cy="404168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679194" y="714381"/>
            <a:ext cx="3962432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41" name="Google Shape;14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43" name="Google Shape;14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>
            <p:ph type="title"/>
          </p:nvPr>
        </p:nvSpPr>
        <p:spPr>
          <a:xfrm rot="5400000">
            <a:off x="6264130" y="2378602"/>
            <a:ext cx="4041680" cy="71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 rot="5400000">
            <a:off x="2167141" y="-950323"/>
            <a:ext cx="4041680" cy="7371076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">
  <p:cSld name="内容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50" name="Google Shape;15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51" name="Google Shape;15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52" name="Google Shape;15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502447" y="714381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通用">
  <p:cSld name="通用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58" name="Google Shape;15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59" name="Google Shape;15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60" name="Google Shape;16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2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相框">
  <p:cSld name="相框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66" name="Google Shape;16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1907"/>
            <a:ext cx="9144000" cy="51554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67" name="Google Shape;16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68" name="Google Shape;16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/>
          <p:nvPr/>
        </p:nvSpPr>
        <p:spPr>
          <a:xfrm>
            <a:off x="219600" y="222196"/>
            <a:ext cx="8704800" cy="468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6"/>
          <p:cNvSpPr txBox="1"/>
          <p:nvPr>
            <p:ph type="title"/>
          </p:nvPr>
        </p:nvSpPr>
        <p:spPr>
          <a:xfrm>
            <a:off x="961200" y="936900"/>
            <a:ext cx="72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960835" y="1622700"/>
            <a:ext cx="7219950" cy="25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2" name="Google Shape;172;p26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2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左右">
  <p:cSld name="左右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76" name="Google Shape;17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/>
          <p:nvPr/>
        </p:nvSpPr>
        <p:spPr>
          <a:xfrm>
            <a:off x="0" y="0"/>
            <a:ext cx="3617595" cy="51496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178" name="Google Shape;17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9692" y="0"/>
            <a:ext cx="724308" cy="80818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>
            <p:ph type="title"/>
          </p:nvPr>
        </p:nvSpPr>
        <p:spPr>
          <a:xfrm>
            <a:off x="437400" y="577800"/>
            <a:ext cx="29700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27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2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440100" y="1323000"/>
            <a:ext cx="2967300" cy="30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4" name="Google Shape;184;p27"/>
          <p:cNvSpPr txBox="1"/>
          <p:nvPr>
            <p:ph idx="2" type="body"/>
          </p:nvPr>
        </p:nvSpPr>
        <p:spPr>
          <a:xfrm>
            <a:off x="3825900" y="577454"/>
            <a:ext cx="4860000" cy="3815953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上下">
  <p:cSld name="上下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86" name="Google Shape;18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/>
          <p:nvPr/>
        </p:nvSpPr>
        <p:spPr>
          <a:xfrm>
            <a:off x="0" y="0"/>
            <a:ext cx="9144000" cy="19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188" name="Google Shape;18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9741" y="0"/>
            <a:ext cx="564259" cy="6296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89" name="Google Shape;18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>
            <p:ph type="title"/>
          </p:nvPr>
        </p:nvSpPr>
        <p:spPr>
          <a:xfrm>
            <a:off x="459000" y="585900"/>
            <a:ext cx="8232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28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2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459000" y="1244700"/>
            <a:ext cx="8231981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5" name="Google Shape;195;p28"/>
          <p:cNvSpPr txBox="1"/>
          <p:nvPr>
            <p:ph idx="2" type="body"/>
          </p:nvPr>
        </p:nvSpPr>
        <p:spPr>
          <a:xfrm>
            <a:off x="459581" y="2106000"/>
            <a:ext cx="82242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下上">
  <p:cSld name="下上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97" name="Google Shape;19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857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/>
          <p:nvPr/>
        </p:nvSpPr>
        <p:spPr>
          <a:xfrm>
            <a:off x="0" y="3771901"/>
            <a:ext cx="9144000" cy="13715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4928" y="0"/>
            <a:ext cx="749072" cy="83581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>
            <p:ph type="title"/>
          </p:nvPr>
        </p:nvSpPr>
        <p:spPr>
          <a:xfrm>
            <a:off x="453600" y="502200"/>
            <a:ext cx="8232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29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2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453628" y="1260900"/>
            <a:ext cx="8243100" cy="24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5" name="Google Shape;205;p29"/>
          <p:cNvSpPr txBox="1"/>
          <p:nvPr>
            <p:ph idx="2" type="body"/>
          </p:nvPr>
        </p:nvSpPr>
        <p:spPr>
          <a:xfrm>
            <a:off x="445500" y="3885300"/>
            <a:ext cx="82512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导航">
  <p:cSld name="导航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07" name="Google Shape;20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209" name="Google Shape;20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210" name="Google Shape;21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9750" y="-3810"/>
            <a:ext cx="564250" cy="62959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>
            <p:ph type="title"/>
          </p:nvPr>
        </p:nvSpPr>
        <p:spPr>
          <a:xfrm>
            <a:off x="434700" y="178200"/>
            <a:ext cx="8278200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2" name="Google Shape;212;p30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3" name="Google Shape;213;p3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434700" y="1247400"/>
            <a:ext cx="40068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6" name="Google Shape;216;p30"/>
          <p:cNvSpPr txBox="1"/>
          <p:nvPr>
            <p:ph idx="2" type="body"/>
          </p:nvPr>
        </p:nvSpPr>
        <p:spPr>
          <a:xfrm>
            <a:off x="4681800" y="1247400"/>
            <a:ext cx="40257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7" name="Google Shape;217;p30"/>
          <p:cNvSpPr txBox="1"/>
          <p:nvPr>
            <p:ph idx="3" type="body"/>
          </p:nvPr>
        </p:nvSpPr>
        <p:spPr>
          <a:xfrm>
            <a:off x="429300" y="3612600"/>
            <a:ext cx="40068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8" name="Google Shape;218;p30"/>
          <p:cNvSpPr txBox="1"/>
          <p:nvPr>
            <p:ph idx="4" type="body"/>
          </p:nvPr>
        </p:nvSpPr>
        <p:spPr>
          <a:xfrm>
            <a:off x="4689900" y="3609900"/>
            <a:ext cx="40257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腰带">
  <p:cSld name="腰带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20" name="Google Shape;22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/>
          <p:nvPr/>
        </p:nvSpPr>
        <p:spPr>
          <a:xfrm>
            <a:off x="0" y="719418"/>
            <a:ext cx="9144000" cy="370466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222" name="Google Shape;22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223" name="Google Shape;22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>
            <p:ph type="title"/>
          </p:nvPr>
        </p:nvSpPr>
        <p:spPr>
          <a:xfrm>
            <a:off x="1142100" y="1004400"/>
            <a:ext cx="6858000" cy="17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5" name="Google Shape;225;p31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6" name="Google Shape;226;p31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3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31"/>
          <p:cNvSpPr txBox="1"/>
          <p:nvPr>
            <p:ph idx="1" type="body"/>
          </p:nvPr>
        </p:nvSpPr>
        <p:spPr>
          <a:xfrm>
            <a:off x="1141810" y="2897100"/>
            <a:ext cx="68580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36" name="Google Shape;23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目录页装饰" id="237" name="Google Shape;23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" y="-12311"/>
            <a:ext cx="2864168" cy="515550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33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3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1" name="Google Shape;241;p3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43" name="Google Shape;24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2" id="244" name="Google Shape;24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5202" y="3543300"/>
            <a:ext cx="562356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1" id="245" name="Google Shape;24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1611" y="785578"/>
            <a:ext cx="3872389" cy="392953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3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3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9" name="Google Shape;249;p34"/>
          <p:cNvCxnSpPr/>
          <p:nvPr/>
        </p:nvCxnSpPr>
        <p:spPr>
          <a:xfrm>
            <a:off x="2697961" y="4118249"/>
            <a:ext cx="1259186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0" name="Google Shape;250;p34"/>
          <p:cNvSpPr txBox="1"/>
          <p:nvPr>
            <p:ph type="ctrTitle"/>
          </p:nvPr>
        </p:nvSpPr>
        <p:spPr>
          <a:xfrm>
            <a:off x="407194" y="2271472"/>
            <a:ext cx="5841197" cy="121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57150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34"/>
          <p:cNvSpPr txBox="1"/>
          <p:nvPr>
            <p:ph idx="1" type="subTitle"/>
          </p:nvPr>
        </p:nvSpPr>
        <p:spPr>
          <a:xfrm>
            <a:off x="407194" y="3520675"/>
            <a:ext cx="5840720" cy="358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p34"/>
          <p:cNvSpPr txBox="1"/>
          <p:nvPr>
            <p:ph idx="2" type="body"/>
          </p:nvPr>
        </p:nvSpPr>
        <p:spPr>
          <a:xfrm>
            <a:off x="406717" y="4204927"/>
            <a:ext cx="5841673" cy="485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5" name="Google Shape;255;p3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6" name="Google Shape;256;p3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58" name="Google Shape;25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" y="-4524"/>
            <a:ext cx="9143577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3" id="259" name="Google Shape;25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524000" cy="756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2" id="260" name="Google Shape;26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08621"/>
            <a:ext cx="942971" cy="939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4" id="261" name="Google Shape;26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3306" y="1519870"/>
            <a:ext cx="5550694" cy="3623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1" id="262" name="Google Shape;262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8104" y="-18574"/>
            <a:ext cx="1455896" cy="275372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4" name="Google Shape;264;p3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36"/>
          <p:cNvSpPr txBox="1"/>
          <p:nvPr>
            <p:ph idx="1" type="subTitle"/>
          </p:nvPr>
        </p:nvSpPr>
        <p:spPr>
          <a:xfrm>
            <a:off x="256699" y="3712585"/>
            <a:ext cx="3665636" cy="467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Google Shape;267;p36"/>
          <p:cNvSpPr txBox="1"/>
          <p:nvPr>
            <p:ph idx="2" type="body"/>
          </p:nvPr>
        </p:nvSpPr>
        <p:spPr>
          <a:xfrm>
            <a:off x="256774" y="1399222"/>
            <a:ext cx="1915894" cy="466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6750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36"/>
          <p:cNvSpPr txBox="1"/>
          <p:nvPr>
            <p:ph type="ctrTitle"/>
          </p:nvPr>
        </p:nvSpPr>
        <p:spPr>
          <a:xfrm>
            <a:off x="256699" y="2020361"/>
            <a:ext cx="3665636" cy="1658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70" name="Google Shape;27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271" name="Google Shape;2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272" name="Google Shape;27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7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7"/>
          <p:cNvSpPr txBox="1"/>
          <p:nvPr>
            <p:ph idx="1" type="body"/>
          </p:nvPr>
        </p:nvSpPr>
        <p:spPr>
          <a:xfrm>
            <a:off x="502411" y="714381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5" name="Google Shape;275;p37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79" name="Google Shape;279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280" name="Google Shape;28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281" name="Google Shape;28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38"/>
          <p:cNvSpPr txBox="1"/>
          <p:nvPr>
            <p:ph idx="1" type="body"/>
          </p:nvPr>
        </p:nvSpPr>
        <p:spPr>
          <a:xfrm>
            <a:off x="502448" y="714381"/>
            <a:ext cx="3962431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4" name="Google Shape;284;p38"/>
          <p:cNvSpPr txBox="1"/>
          <p:nvPr>
            <p:ph idx="2" type="body"/>
          </p:nvPr>
        </p:nvSpPr>
        <p:spPr>
          <a:xfrm>
            <a:off x="4679158" y="714381"/>
            <a:ext cx="3962431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5" name="Google Shape;285;p38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3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3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89" name="Google Shape;28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290" name="Google Shape;29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291" name="Google Shape;29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9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39"/>
          <p:cNvSpPr txBox="1"/>
          <p:nvPr>
            <p:ph idx="1" type="body"/>
          </p:nvPr>
        </p:nvSpPr>
        <p:spPr>
          <a:xfrm>
            <a:off x="502448" y="714381"/>
            <a:ext cx="3962431" cy="28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4" name="Google Shape;294;p39"/>
          <p:cNvSpPr txBox="1"/>
          <p:nvPr>
            <p:ph idx="2" type="body"/>
          </p:nvPr>
        </p:nvSpPr>
        <p:spPr>
          <a:xfrm>
            <a:off x="502444" y="1054894"/>
            <a:ext cx="3962400" cy="3701064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5" name="Google Shape;295;p39"/>
          <p:cNvSpPr txBox="1"/>
          <p:nvPr>
            <p:ph idx="3" type="body"/>
          </p:nvPr>
        </p:nvSpPr>
        <p:spPr>
          <a:xfrm>
            <a:off x="4676813" y="714381"/>
            <a:ext cx="3962432" cy="28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6" name="Google Shape;296;p39"/>
          <p:cNvSpPr txBox="1"/>
          <p:nvPr>
            <p:ph idx="4" type="body"/>
          </p:nvPr>
        </p:nvSpPr>
        <p:spPr>
          <a:xfrm>
            <a:off x="4676813" y="1054894"/>
            <a:ext cx="3962432" cy="3701064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7" name="Google Shape;297;p39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8" name="Google Shape;298;p3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9" name="Google Shape;299;p3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>
  <p:cSld name="图片与标题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01" name="Google Shape;30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02" name="Google Shape;30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03" name="Google Shape;30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0"/>
          <p:cNvSpPr txBox="1"/>
          <p:nvPr>
            <p:ph type="title"/>
          </p:nvPr>
        </p:nvSpPr>
        <p:spPr>
          <a:xfrm>
            <a:off x="502447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0"/>
          <p:cNvSpPr/>
          <p:nvPr>
            <p:ph idx="2" type="pic"/>
          </p:nvPr>
        </p:nvSpPr>
        <p:spPr>
          <a:xfrm>
            <a:off x="502448" y="714381"/>
            <a:ext cx="3962431" cy="404168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40"/>
          <p:cNvSpPr txBox="1"/>
          <p:nvPr>
            <p:ph idx="1" type="body"/>
          </p:nvPr>
        </p:nvSpPr>
        <p:spPr>
          <a:xfrm>
            <a:off x="4679194" y="714381"/>
            <a:ext cx="3962432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7" name="Google Shape;307;p40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9" name="Google Shape;309;p4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11" name="Google Shape;311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12" name="Google Shape;31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13" name="Google Shape;31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1"/>
          <p:cNvSpPr txBox="1"/>
          <p:nvPr>
            <p:ph type="title"/>
          </p:nvPr>
        </p:nvSpPr>
        <p:spPr>
          <a:xfrm rot="5400000">
            <a:off x="6264130" y="2378602"/>
            <a:ext cx="4041680" cy="71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41"/>
          <p:cNvSpPr txBox="1"/>
          <p:nvPr>
            <p:ph idx="1" type="body"/>
          </p:nvPr>
        </p:nvSpPr>
        <p:spPr>
          <a:xfrm rot="5400000">
            <a:off x="2167141" y="-950323"/>
            <a:ext cx="4041680" cy="7371076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6" name="Google Shape;316;p41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1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">
  <p:cSld name="内容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20" name="Google Shape;32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21" name="Google Shape;32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22" name="Google Shape;32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2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2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5" name="Google Shape;325;p4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2"/>
          <p:cNvSpPr txBox="1"/>
          <p:nvPr>
            <p:ph idx="1" type="body"/>
          </p:nvPr>
        </p:nvSpPr>
        <p:spPr>
          <a:xfrm>
            <a:off x="502447" y="714381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末尾幻灯片">
  <p:cSld name="末尾幻灯片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28" name="Google Shape;32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结束页装饰1" id="329" name="Google Shape;32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93476" cy="514302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3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4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4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43"/>
          <p:cNvSpPr txBox="1"/>
          <p:nvPr>
            <p:ph idx="1" type="body"/>
          </p:nvPr>
        </p:nvSpPr>
        <p:spPr>
          <a:xfrm>
            <a:off x="4627720" y="975520"/>
            <a:ext cx="3899383" cy="1227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3"/>
          <p:cNvSpPr txBox="1"/>
          <p:nvPr>
            <p:ph type="title"/>
          </p:nvPr>
        </p:nvSpPr>
        <p:spPr>
          <a:xfrm>
            <a:off x="4627720" y="2333281"/>
            <a:ext cx="361649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43"/>
          <p:cNvSpPr txBox="1"/>
          <p:nvPr>
            <p:ph idx="2" type="body"/>
          </p:nvPr>
        </p:nvSpPr>
        <p:spPr>
          <a:xfrm>
            <a:off x="4627721" y="3319118"/>
            <a:ext cx="3051182" cy="848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b="0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通用">
  <p:cSld name="通用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37" name="Google Shape;33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38" name="Google Shape;33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39" name="Google Shape;33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4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1" name="Google Shape;341;p44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2" name="Google Shape;342;p4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3" name="Google Shape;343;p4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相框">
  <p:cSld name="相框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45" name="Google Shape;34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1907"/>
            <a:ext cx="9144000" cy="51554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46" name="Google Shape;34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47" name="Google Shape;34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5"/>
          <p:cNvSpPr/>
          <p:nvPr/>
        </p:nvSpPr>
        <p:spPr>
          <a:xfrm>
            <a:off x="219600" y="222196"/>
            <a:ext cx="8704800" cy="468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5"/>
          <p:cNvSpPr txBox="1"/>
          <p:nvPr>
            <p:ph type="title"/>
          </p:nvPr>
        </p:nvSpPr>
        <p:spPr>
          <a:xfrm>
            <a:off x="961200" y="936900"/>
            <a:ext cx="72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45"/>
          <p:cNvSpPr txBox="1"/>
          <p:nvPr>
            <p:ph idx="1" type="body"/>
          </p:nvPr>
        </p:nvSpPr>
        <p:spPr>
          <a:xfrm>
            <a:off x="960835" y="1622700"/>
            <a:ext cx="7219950" cy="25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1" name="Google Shape;351;p45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4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3" name="Google Shape;353;p4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左右">
  <p:cSld name="左右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55" name="Google Shape;35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6"/>
          <p:cNvSpPr/>
          <p:nvPr/>
        </p:nvSpPr>
        <p:spPr>
          <a:xfrm>
            <a:off x="0" y="0"/>
            <a:ext cx="3617595" cy="51496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357" name="Google Shape;35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9692" y="0"/>
            <a:ext cx="724308" cy="80818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6"/>
          <p:cNvSpPr txBox="1"/>
          <p:nvPr>
            <p:ph type="title"/>
          </p:nvPr>
        </p:nvSpPr>
        <p:spPr>
          <a:xfrm>
            <a:off x="437400" y="577800"/>
            <a:ext cx="29700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9" name="Google Shape;359;p46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0" name="Google Shape;360;p4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4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46"/>
          <p:cNvSpPr txBox="1"/>
          <p:nvPr>
            <p:ph idx="1" type="body"/>
          </p:nvPr>
        </p:nvSpPr>
        <p:spPr>
          <a:xfrm>
            <a:off x="440100" y="1323000"/>
            <a:ext cx="2967300" cy="30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3" name="Google Shape;363;p46"/>
          <p:cNvSpPr txBox="1"/>
          <p:nvPr>
            <p:ph idx="2" type="body"/>
          </p:nvPr>
        </p:nvSpPr>
        <p:spPr>
          <a:xfrm>
            <a:off x="3825900" y="577454"/>
            <a:ext cx="4860000" cy="3815953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上下">
  <p:cSld name="上下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65" name="Google Shape;365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7"/>
          <p:cNvSpPr/>
          <p:nvPr/>
        </p:nvSpPr>
        <p:spPr>
          <a:xfrm>
            <a:off x="0" y="0"/>
            <a:ext cx="9144000" cy="19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367" name="Google Shape;36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9741" y="0"/>
            <a:ext cx="564259" cy="6296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68" name="Google Shape;36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7"/>
          <p:cNvSpPr txBox="1"/>
          <p:nvPr>
            <p:ph type="title"/>
          </p:nvPr>
        </p:nvSpPr>
        <p:spPr>
          <a:xfrm>
            <a:off x="459000" y="585900"/>
            <a:ext cx="8232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0" name="Google Shape;370;p47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1" name="Google Shape;371;p4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4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47"/>
          <p:cNvSpPr txBox="1"/>
          <p:nvPr>
            <p:ph idx="1" type="body"/>
          </p:nvPr>
        </p:nvSpPr>
        <p:spPr>
          <a:xfrm>
            <a:off x="459000" y="1244700"/>
            <a:ext cx="8231981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4" name="Google Shape;374;p47"/>
          <p:cNvSpPr txBox="1"/>
          <p:nvPr>
            <p:ph idx="2" type="body"/>
          </p:nvPr>
        </p:nvSpPr>
        <p:spPr>
          <a:xfrm>
            <a:off x="459581" y="2106000"/>
            <a:ext cx="82242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下上">
  <p:cSld name="下上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76" name="Google Shape;376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857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8"/>
          <p:cNvSpPr/>
          <p:nvPr/>
        </p:nvSpPr>
        <p:spPr>
          <a:xfrm>
            <a:off x="0" y="3771901"/>
            <a:ext cx="9144000" cy="13715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378" name="Google Shape;37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4928" y="0"/>
            <a:ext cx="749072" cy="83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8"/>
          <p:cNvSpPr txBox="1"/>
          <p:nvPr>
            <p:ph type="title"/>
          </p:nvPr>
        </p:nvSpPr>
        <p:spPr>
          <a:xfrm>
            <a:off x="453600" y="502200"/>
            <a:ext cx="8232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0" name="Google Shape;380;p48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4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4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48"/>
          <p:cNvSpPr txBox="1"/>
          <p:nvPr>
            <p:ph idx="1" type="body"/>
          </p:nvPr>
        </p:nvSpPr>
        <p:spPr>
          <a:xfrm>
            <a:off x="453628" y="1260900"/>
            <a:ext cx="8243100" cy="24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4" name="Google Shape;384;p48"/>
          <p:cNvSpPr txBox="1"/>
          <p:nvPr>
            <p:ph idx="2" type="body"/>
          </p:nvPr>
        </p:nvSpPr>
        <p:spPr>
          <a:xfrm>
            <a:off x="445500" y="3885300"/>
            <a:ext cx="82512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导航">
  <p:cSld name="导航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86" name="Google Shape;386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9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388" name="Google Shape;38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89" name="Google Shape;38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9750" y="-3810"/>
            <a:ext cx="564250" cy="629593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9"/>
          <p:cNvSpPr txBox="1"/>
          <p:nvPr>
            <p:ph type="title"/>
          </p:nvPr>
        </p:nvSpPr>
        <p:spPr>
          <a:xfrm>
            <a:off x="434700" y="178200"/>
            <a:ext cx="8278200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49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4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4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49"/>
          <p:cNvSpPr txBox="1"/>
          <p:nvPr>
            <p:ph idx="1" type="body"/>
          </p:nvPr>
        </p:nvSpPr>
        <p:spPr>
          <a:xfrm>
            <a:off x="434700" y="1247400"/>
            <a:ext cx="40068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5" name="Google Shape;395;p49"/>
          <p:cNvSpPr txBox="1"/>
          <p:nvPr>
            <p:ph idx="2" type="body"/>
          </p:nvPr>
        </p:nvSpPr>
        <p:spPr>
          <a:xfrm>
            <a:off x="4681800" y="1247400"/>
            <a:ext cx="40257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6" name="Google Shape;396;p49"/>
          <p:cNvSpPr txBox="1"/>
          <p:nvPr>
            <p:ph idx="3" type="body"/>
          </p:nvPr>
        </p:nvSpPr>
        <p:spPr>
          <a:xfrm>
            <a:off x="429300" y="3612600"/>
            <a:ext cx="40068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7" name="Google Shape;397;p49"/>
          <p:cNvSpPr txBox="1"/>
          <p:nvPr>
            <p:ph idx="4" type="body"/>
          </p:nvPr>
        </p:nvSpPr>
        <p:spPr>
          <a:xfrm>
            <a:off x="4689900" y="3609900"/>
            <a:ext cx="40257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腰带">
  <p:cSld name="腰带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99" name="Google Shape;39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0"/>
          <p:cNvSpPr/>
          <p:nvPr/>
        </p:nvSpPr>
        <p:spPr>
          <a:xfrm>
            <a:off x="0" y="719418"/>
            <a:ext cx="9144000" cy="370466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401" name="Google Shape;40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02" name="Google Shape;40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0"/>
          <p:cNvSpPr txBox="1"/>
          <p:nvPr>
            <p:ph type="title"/>
          </p:nvPr>
        </p:nvSpPr>
        <p:spPr>
          <a:xfrm>
            <a:off x="1142100" y="1004400"/>
            <a:ext cx="6858000" cy="17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4" name="Google Shape;404;p50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5" name="Google Shape;405;p5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6" name="Google Shape;406;p5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" name="Google Shape;407;p50"/>
          <p:cNvSpPr txBox="1"/>
          <p:nvPr>
            <p:ph idx="1" type="body"/>
          </p:nvPr>
        </p:nvSpPr>
        <p:spPr>
          <a:xfrm>
            <a:off x="1141810" y="2897100"/>
            <a:ext cx="68580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4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2411" y="721049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502411" y="721049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2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2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27.jpg"/><Relationship Id="rId7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23.jpg"/><Relationship Id="rId7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2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2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51"/>
          <p:cNvGrpSpPr/>
          <p:nvPr/>
        </p:nvGrpSpPr>
        <p:grpSpPr>
          <a:xfrm>
            <a:off x="341546" y="1924277"/>
            <a:ext cx="352901" cy="68104"/>
            <a:chOff x="2574" y="2806"/>
            <a:chExt cx="741" cy="143"/>
          </a:xfrm>
        </p:grpSpPr>
        <p:sp>
          <p:nvSpPr>
            <p:cNvPr id="413" name="Google Shape;413;p51"/>
            <p:cNvSpPr/>
            <p:nvPr/>
          </p:nvSpPr>
          <p:spPr>
            <a:xfrm>
              <a:off x="2574" y="2806"/>
              <a:ext cx="143" cy="1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1"/>
            <p:cNvSpPr/>
            <p:nvPr/>
          </p:nvSpPr>
          <p:spPr>
            <a:xfrm>
              <a:off x="2873" y="2806"/>
              <a:ext cx="143" cy="1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1"/>
            <p:cNvSpPr/>
            <p:nvPr/>
          </p:nvSpPr>
          <p:spPr>
            <a:xfrm>
              <a:off x="3172" y="2806"/>
              <a:ext cx="143" cy="1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51"/>
          <p:cNvSpPr txBox="1"/>
          <p:nvPr>
            <p:ph idx="1" type="subTitle"/>
          </p:nvPr>
        </p:nvSpPr>
        <p:spPr>
          <a:xfrm>
            <a:off x="341549" y="3706535"/>
            <a:ext cx="36657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" sz="1800"/>
              <a:t>Kylie Fan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1"/>
          <p:cNvSpPr txBox="1"/>
          <p:nvPr>
            <p:ph idx="2" type="body"/>
          </p:nvPr>
        </p:nvSpPr>
        <p:spPr>
          <a:xfrm>
            <a:off x="256774" y="1399223"/>
            <a:ext cx="1915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67500">
            <a:norm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/>
          </a:p>
        </p:txBody>
      </p:sp>
      <p:sp>
        <p:nvSpPr>
          <p:cNvPr id="418" name="Google Shape;418;p51"/>
          <p:cNvSpPr txBox="1"/>
          <p:nvPr>
            <p:ph type="ctrTitle"/>
          </p:nvPr>
        </p:nvSpPr>
        <p:spPr>
          <a:xfrm>
            <a:off x="256700" y="2020250"/>
            <a:ext cx="59610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76200" spcFirstLastPara="1" rIns="57150" wrap="square" tIns="285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lang="en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" sz="4000"/>
              <a:t>rtificial Intelligence in the Financial Industry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11" name="Google Shape;51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12" name="Google Shape;512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13" name="Google Shape;513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0"/>
          <p:cNvSpPr txBox="1"/>
          <p:nvPr/>
        </p:nvSpPr>
        <p:spPr>
          <a:xfrm>
            <a:off x="457208" y="76620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Algorithmic Trading (Predictive Analytics)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0"/>
          <p:cNvSpPr txBox="1"/>
          <p:nvPr/>
        </p:nvSpPr>
        <p:spPr>
          <a:xfrm>
            <a:off x="415850" y="2054600"/>
            <a:ext cx="8418300" cy="27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</a:rPr>
              <a:t>Uses ML to identify patterns in historical market data.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Executes trades at high speeds using statistical models.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Examples models: Autoregressive integrated Moving Average (ARIMA), Long Short-Term Memory (LRTM), Random Forests.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16" name="Google Shape;516;p6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21" name="Google Shape;52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22" name="Google Shape;52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23" name="Google Shape;523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61"/>
          <p:cNvSpPr txBox="1"/>
          <p:nvPr/>
        </p:nvSpPr>
        <p:spPr>
          <a:xfrm>
            <a:off x="457208" y="76620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Fraud Detection (Anomaly Detection)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1"/>
          <p:cNvSpPr txBox="1"/>
          <p:nvPr/>
        </p:nvSpPr>
        <p:spPr>
          <a:xfrm>
            <a:off x="415850" y="2054600"/>
            <a:ext cx="8418300" cy="27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</a:rPr>
              <a:t>Identifies outliers in transaction data.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Models: Isolation Forest, Autoencoders, One-Class SVM.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Real-time flagging of suspicious activity.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26" name="Google Shape;526;p6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31" name="Google Shape;53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32" name="Google Shape;53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33" name="Google Shape;533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2"/>
          <p:cNvSpPr txBox="1"/>
          <p:nvPr/>
        </p:nvSpPr>
        <p:spPr>
          <a:xfrm>
            <a:off x="457208" y="76620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Credit Scoring (Supervised Learning)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62"/>
          <p:cNvSpPr txBox="1"/>
          <p:nvPr/>
        </p:nvSpPr>
        <p:spPr>
          <a:xfrm>
            <a:off x="415850" y="2054600"/>
            <a:ext cx="8418300" cy="27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</a:rPr>
              <a:t>Uses labeled data to predict likelihood of loan default.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Inputs: income, credit </a:t>
            </a:r>
            <a:r>
              <a:rPr lang="en" sz="2400">
                <a:solidFill>
                  <a:schemeClr val="lt1"/>
                </a:solidFill>
              </a:rPr>
              <a:t>history</a:t>
            </a:r>
            <a:r>
              <a:rPr lang="en" sz="2400">
                <a:solidFill>
                  <a:schemeClr val="lt1"/>
                </a:solidFill>
              </a:rPr>
              <a:t>, employment status.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Models: </a:t>
            </a:r>
            <a:r>
              <a:rPr lang="en" sz="2400">
                <a:solidFill>
                  <a:schemeClr val="lt1"/>
                </a:solidFill>
              </a:rPr>
              <a:t>Logistic</a:t>
            </a:r>
            <a:r>
              <a:rPr lang="en" sz="2400">
                <a:solidFill>
                  <a:schemeClr val="lt1"/>
                </a:solidFill>
              </a:rPr>
              <a:t> Regression, XGBoost, Neural Networks.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36" name="Google Shape;536;p6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41" name="Google Shape;54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42" name="Google Shape;54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43" name="Google Shape;543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3"/>
          <p:cNvSpPr txBox="1"/>
          <p:nvPr/>
        </p:nvSpPr>
        <p:spPr>
          <a:xfrm>
            <a:off x="457208" y="76620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Robo-Advisors (Reinforcement Learning)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63"/>
          <p:cNvSpPr txBox="1"/>
          <p:nvPr/>
        </p:nvSpPr>
        <p:spPr>
          <a:xfrm>
            <a:off x="415850" y="2054600"/>
            <a:ext cx="8418300" cy="27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</a:rPr>
              <a:t>Provide automated investment advice.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RL agents optimize portfolios over time using reward functions.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Adapt to changing market conditions.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46" name="Google Shape;546;p6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51" name="Google Shape;55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52" name="Google Shape;552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53" name="Google Shape;553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4"/>
          <p:cNvSpPr txBox="1"/>
          <p:nvPr/>
        </p:nvSpPr>
        <p:spPr>
          <a:xfrm>
            <a:off x="223625" y="766200"/>
            <a:ext cx="8833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Sentiment Analysis (NLP for Market Prediction)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64"/>
          <p:cNvSpPr txBox="1"/>
          <p:nvPr/>
        </p:nvSpPr>
        <p:spPr>
          <a:xfrm>
            <a:off x="415850" y="2054600"/>
            <a:ext cx="8418300" cy="27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</a:rPr>
              <a:t>Analyzes news, tweets, and reports to assess public sentiment.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Tools: BERT, VADER, FinBERT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Used for short-term market movement predictions.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56" name="Google Shape;556;p6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61" name="Google Shape;56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62" name="Google Shape;56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63" name="Google Shape;563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5"/>
          <p:cNvSpPr txBox="1"/>
          <p:nvPr/>
        </p:nvSpPr>
        <p:spPr>
          <a:xfrm>
            <a:off x="504953" y="528866"/>
            <a:ext cx="81342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Case Studies</a:t>
            </a:r>
            <a:endParaRPr b="1" i="0"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65"/>
          <p:cNvSpPr txBox="1"/>
          <p:nvPr/>
        </p:nvSpPr>
        <p:spPr>
          <a:xfrm>
            <a:off x="504950" y="1264150"/>
            <a:ext cx="8134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chemeClr val="lt1"/>
                </a:solidFill>
              </a:rPr>
              <a:t>JPMorgan’s CoiN (Contract Intelligence)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>
                <a:solidFill>
                  <a:schemeClr val="lt1"/>
                </a:solidFill>
              </a:rPr>
              <a:t>Paypal’s Fraud Detection with Deep Learning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descr="D:\aiwppcache\download\20220914/b1ea7c832c20424ac14971d907e04dec.jpgb1ea7c832c20424ac14971d907e04dec" id="566" name="Google Shape;566;p65"/>
          <p:cNvPicPr preferRelativeResize="0"/>
          <p:nvPr/>
        </p:nvPicPr>
        <p:blipFill rotWithShape="1">
          <a:blip r:embed="rId6">
            <a:alphaModFix/>
          </a:blip>
          <a:srcRect b="0" l="775" r="774" t="0"/>
          <a:stretch/>
        </p:blipFill>
        <p:spPr>
          <a:xfrm>
            <a:off x="504953" y="2426655"/>
            <a:ext cx="4067042" cy="2259183"/>
          </a:xfrm>
          <a:custGeom>
            <a:rect b="b" l="l" r="r" t="t"/>
            <a:pathLst>
              <a:path extrusionOk="0" h="4799" w="8640">
                <a:moveTo>
                  <a:pt x="0" y="0"/>
                </a:moveTo>
                <a:lnTo>
                  <a:pt x="8640" y="0"/>
                </a:lnTo>
                <a:lnTo>
                  <a:pt x="8640" y="4799"/>
                </a:lnTo>
                <a:lnTo>
                  <a:pt x="0" y="47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D:\aiwppcache\download\20220914/0d74be1f092dfbe0bd477d4383303736.jpg0d74be1f092dfbe0bd477d4383303736" id="567" name="Google Shape;567;p65"/>
          <p:cNvPicPr preferRelativeResize="0"/>
          <p:nvPr/>
        </p:nvPicPr>
        <p:blipFill rotWithShape="1">
          <a:blip r:embed="rId7">
            <a:alphaModFix/>
          </a:blip>
          <a:srcRect b="0" l="27109" r="27109" t="0"/>
          <a:stretch/>
        </p:blipFill>
        <p:spPr>
          <a:xfrm>
            <a:off x="4910921" y="2426655"/>
            <a:ext cx="1694599" cy="2259183"/>
          </a:xfrm>
          <a:custGeom>
            <a:rect b="b" l="l" r="r" t="t"/>
            <a:pathLst>
              <a:path extrusionOk="0" h="4799" w="3600">
                <a:moveTo>
                  <a:pt x="0" y="0"/>
                </a:moveTo>
                <a:lnTo>
                  <a:pt x="3600" y="0"/>
                </a:lnTo>
                <a:lnTo>
                  <a:pt x="3600" y="4799"/>
                </a:lnTo>
                <a:lnTo>
                  <a:pt x="0" y="47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68" name="Google Shape;568;p65"/>
          <p:cNvSpPr txBox="1"/>
          <p:nvPr/>
        </p:nvSpPr>
        <p:spPr>
          <a:xfrm>
            <a:off x="6944444" y="2426655"/>
            <a:ext cx="1694599" cy="2259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47625" spcFirstLastPara="1" rIns="47625" wrap="square" tIns="19050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sz="15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6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74" name="Google Shape;57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75" name="Google Shape;57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76" name="Google Shape;576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6"/>
          <p:cNvSpPr txBox="1"/>
          <p:nvPr/>
        </p:nvSpPr>
        <p:spPr>
          <a:xfrm>
            <a:off x="488658" y="67905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JPMorgan’s COiN (Contract Intelligence)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6"/>
          <p:cNvSpPr txBox="1"/>
          <p:nvPr/>
        </p:nvSpPr>
        <p:spPr>
          <a:xfrm>
            <a:off x="488650" y="1572650"/>
            <a:ext cx="84183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</a:rPr>
              <a:t>Uses NLP to review legal documents and extract critical data.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Replaces 360,000 hours of legal work annually.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Benefits: Speed, accuracy, and cost savings.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79" name="Google Shape;579;p6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84" name="Google Shape;58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85" name="Google Shape;585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86" name="Google Shape;586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7"/>
          <p:cNvSpPr txBox="1"/>
          <p:nvPr/>
        </p:nvSpPr>
        <p:spPr>
          <a:xfrm>
            <a:off x="488658" y="67905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Paypal’s Fraud Detection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67"/>
          <p:cNvSpPr txBox="1"/>
          <p:nvPr/>
        </p:nvSpPr>
        <p:spPr>
          <a:xfrm>
            <a:off x="488650" y="1572650"/>
            <a:ext cx="84183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</a:rPr>
              <a:t>Uses deep neural networks to assess billions of transactions.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Real-time fraud prevention with high accuracy.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Combines historical and live data streams.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89" name="Google Shape;589;p6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94" name="Google Shape;59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95" name="Google Shape;59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96" name="Google Shape;596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68"/>
          <p:cNvSpPr txBox="1"/>
          <p:nvPr/>
        </p:nvSpPr>
        <p:spPr>
          <a:xfrm>
            <a:off x="737400" y="726793"/>
            <a:ext cx="76692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Challenges &amp; Ethics in Financial AI</a:t>
            </a:r>
            <a:endParaRPr b="1"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aiwppcache\download\20220914/e3493d79278a96481119d7aeecf3ee57.jpge3493d79278a96481119d7aeecf3ee57" id="598" name="Google Shape;598;p68"/>
          <p:cNvPicPr preferRelativeResize="0"/>
          <p:nvPr/>
        </p:nvPicPr>
        <p:blipFill rotWithShape="1">
          <a:blip r:embed="rId6">
            <a:alphaModFix/>
          </a:blip>
          <a:srcRect b="0" l="7728" r="7727" t="0"/>
          <a:stretch/>
        </p:blipFill>
        <p:spPr>
          <a:xfrm>
            <a:off x="737367" y="1702880"/>
            <a:ext cx="4260701" cy="2982467"/>
          </a:xfrm>
          <a:custGeom>
            <a:rect b="b" l="l" r="r" t="t"/>
            <a:pathLst>
              <a:path extrusionOk="0" h="6720" w="9600">
                <a:moveTo>
                  <a:pt x="0" y="0"/>
                </a:moveTo>
                <a:lnTo>
                  <a:pt x="9600" y="0"/>
                </a:lnTo>
                <a:lnTo>
                  <a:pt x="9600" y="6720"/>
                </a:lnTo>
                <a:lnTo>
                  <a:pt x="0" y="67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D:\aiwppcache\download\20220914/75acb249e0b9790cebbd615ed2c6dcf5.jpg75acb249e0b9790cebbd615ed2c6dcf5" id="599" name="Google Shape;599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17622" y="3300630"/>
            <a:ext cx="3089009" cy="1384717"/>
          </a:xfrm>
          <a:custGeom>
            <a:rect b="b" l="l" r="r" t="t"/>
            <a:pathLst>
              <a:path extrusionOk="0" h="3120" w="6960">
                <a:moveTo>
                  <a:pt x="0" y="0"/>
                </a:moveTo>
                <a:lnTo>
                  <a:pt x="6960" y="0"/>
                </a:lnTo>
                <a:lnTo>
                  <a:pt x="6960" y="3120"/>
                </a:lnTo>
                <a:lnTo>
                  <a:pt x="0" y="31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00" name="Google Shape;600;p6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05" name="Google Shape;60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606" name="Google Shape;606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607" name="Google Shape;607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9"/>
          <p:cNvSpPr txBox="1"/>
          <p:nvPr/>
        </p:nvSpPr>
        <p:spPr>
          <a:xfrm>
            <a:off x="415858" y="33290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Challenges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69"/>
          <p:cNvSpPr txBox="1"/>
          <p:nvPr/>
        </p:nvSpPr>
        <p:spPr>
          <a:xfrm>
            <a:off x="415850" y="1226500"/>
            <a:ext cx="8418300" cy="3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-3683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chemeClr val="lt1"/>
                </a:solidFill>
              </a:rPr>
              <a:t>Bias in AI Models: Models may reflect social or economic biases in training data.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>
                <a:solidFill>
                  <a:schemeClr val="lt1"/>
                </a:solidFill>
              </a:rPr>
              <a:t>Regulatory Issues: Need to comply with regulations like GDPR, CCPA, etc.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>
                <a:solidFill>
                  <a:schemeClr val="lt1"/>
                </a:solidFill>
              </a:rPr>
              <a:t>Explainability: Regulatory need for model interpretability (e.g., XAI, SHAP, LIME)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>
                <a:solidFill>
                  <a:schemeClr val="lt1"/>
                </a:solidFill>
              </a:rPr>
              <a:t>Security: Models vulnerable to adversarial attacks and data leaks.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610" name="Google Shape;610;p6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/>
          <p:nvPr/>
        </p:nvSpPr>
        <p:spPr>
          <a:xfrm>
            <a:off x="3026228" y="616025"/>
            <a:ext cx="1527334" cy="88773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52"/>
          <p:cNvSpPr txBox="1"/>
          <p:nvPr/>
        </p:nvSpPr>
        <p:spPr>
          <a:xfrm>
            <a:off x="2557493" y="616032"/>
            <a:ext cx="33558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100"/>
          </a:p>
        </p:txBody>
      </p:sp>
      <p:sp>
        <p:nvSpPr>
          <p:cNvPr id="425" name="Google Shape;425;p52"/>
          <p:cNvSpPr txBox="1"/>
          <p:nvPr/>
        </p:nvSpPr>
        <p:spPr>
          <a:xfrm>
            <a:off x="2557500" y="1350050"/>
            <a:ext cx="609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100"/>
          </a:p>
        </p:txBody>
      </p:sp>
      <p:sp>
        <p:nvSpPr>
          <p:cNvPr id="426" name="Google Shape;426;p52"/>
          <p:cNvSpPr txBox="1"/>
          <p:nvPr/>
        </p:nvSpPr>
        <p:spPr>
          <a:xfrm>
            <a:off x="3190709" y="1396418"/>
            <a:ext cx="13407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2"/>
          <p:cNvSpPr txBox="1"/>
          <p:nvPr/>
        </p:nvSpPr>
        <p:spPr>
          <a:xfrm>
            <a:off x="3220471" y="1698688"/>
            <a:ext cx="14637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AI Applications in the Financial Industry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8" name="Google Shape;428;p52"/>
          <p:cNvSpPr txBox="1"/>
          <p:nvPr/>
        </p:nvSpPr>
        <p:spPr>
          <a:xfrm>
            <a:off x="4684147" y="1350050"/>
            <a:ext cx="609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100"/>
          </a:p>
        </p:txBody>
      </p:sp>
      <p:sp>
        <p:nvSpPr>
          <p:cNvPr id="429" name="Google Shape;429;p52"/>
          <p:cNvSpPr txBox="1"/>
          <p:nvPr/>
        </p:nvSpPr>
        <p:spPr>
          <a:xfrm>
            <a:off x="5317357" y="1396418"/>
            <a:ext cx="13407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2"/>
          <p:cNvSpPr txBox="1"/>
          <p:nvPr/>
        </p:nvSpPr>
        <p:spPr>
          <a:xfrm>
            <a:off x="5347125" y="1698700"/>
            <a:ext cx="14637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Financial Data Processing &amp; Analysis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1" name="Google Shape;431;p52"/>
          <p:cNvSpPr txBox="1"/>
          <p:nvPr/>
        </p:nvSpPr>
        <p:spPr>
          <a:xfrm>
            <a:off x="6810795" y="1350050"/>
            <a:ext cx="609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100"/>
          </a:p>
        </p:txBody>
      </p:sp>
      <p:sp>
        <p:nvSpPr>
          <p:cNvPr id="432" name="Google Shape;432;p52"/>
          <p:cNvSpPr txBox="1"/>
          <p:nvPr/>
        </p:nvSpPr>
        <p:spPr>
          <a:xfrm>
            <a:off x="7444004" y="1396418"/>
            <a:ext cx="13407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52"/>
          <p:cNvSpPr txBox="1"/>
          <p:nvPr/>
        </p:nvSpPr>
        <p:spPr>
          <a:xfrm>
            <a:off x="7473775" y="1709950"/>
            <a:ext cx="13407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Financial Data Processing &amp; Analysis</a:t>
            </a:r>
            <a:endParaRPr sz="1100"/>
          </a:p>
        </p:txBody>
      </p:sp>
      <p:sp>
        <p:nvSpPr>
          <p:cNvPr id="434" name="Google Shape;434;p52"/>
          <p:cNvSpPr txBox="1"/>
          <p:nvPr/>
        </p:nvSpPr>
        <p:spPr>
          <a:xfrm>
            <a:off x="2557500" y="3567651"/>
            <a:ext cx="609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100"/>
          </a:p>
        </p:txBody>
      </p:sp>
      <p:sp>
        <p:nvSpPr>
          <p:cNvPr id="435" name="Google Shape;435;p52"/>
          <p:cNvSpPr txBox="1"/>
          <p:nvPr/>
        </p:nvSpPr>
        <p:spPr>
          <a:xfrm>
            <a:off x="3190709" y="3614019"/>
            <a:ext cx="13407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2"/>
          <p:cNvSpPr txBox="1"/>
          <p:nvPr/>
        </p:nvSpPr>
        <p:spPr>
          <a:xfrm>
            <a:off x="3220475" y="3686950"/>
            <a:ext cx="15273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AI Modeling Basics for Finance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7" name="Google Shape;437;p52"/>
          <p:cNvSpPr txBox="1"/>
          <p:nvPr/>
        </p:nvSpPr>
        <p:spPr>
          <a:xfrm>
            <a:off x="4684147" y="3567651"/>
            <a:ext cx="609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100"/>
          </a:p>
        </p:txBody>
      </p:sp>
      <p:sp>
        <p:nvSpPr>
          <p:cNvPr id="438" name="Google Shape;438;p52"/>
          <p:cNvSpPr txBox="1"/>
          <p:nvPr/>
        </p:nvSpPr>
        <p:spPr>
          <a:xfrm>
            <a:off x="5347125" y="3707300"/>
            <a:ext cx="14637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AI Modeling Basics for Finance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9" name="Google Shape;439;p5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16" name="Google Shape;61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617" name="Google Shape;61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618" name="Google Shape;618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70"/>
          <p:cNvSpPr txBox="1"/>
          <p:nvPr/>
        </p:nvSpPr>
        <p:spPr>
          <a:xfrm>
            <a:off x="456248" y="545332"/>
            <a:ext cx="74085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Brainstorm</a:t>
            </a:r>
            <a:endParaRPr b="1" i="0"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70"/>
          <p:cNvSpPr/>
          <p:nvPr/>
        </p:nvSpPr>
        <p:spPr>
          <a:xfrm>
            <a:off x="456072" y="1471754"/>
            <a:ext cx="8231400" cy="3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70"/>
          <p:cNvSpPr txBox="1"/>
          <p:nvPr/>
        </p:nvSpPr>
        <p:spPr>
          <a:xfrm>
            <a:off x="867823" y="2235187"/>
            <a:ext cx="3742333" cy="357991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 lnSpcReduction="10000"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0"/>
          <p:cNvSpPr txBox="1"/>
          <p:nvPr/>
        </p:nvSpPr>
        <p:spPr>
          <a:xfrm>
            <a:off x="456125" y="1899575"/>
            <a:ext cx="8231400" cy="27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lt1"/>
                </a:solidFill>
              </a:rPr>
              <a:t>Critical Thinking Question: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</a:rPr>
              <a:t>Answer the following in 200–300 words:</a:t>
            </a:r>
            <a:endParaRPr sz="2200">
              <a:solidFill>
                <a:schemeClr val="lt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200">
                <a:solidFill>
                  <a:schemeClr val="lt1"/>
                </a:solidFill>
              </a:rPr>
              <a:t>"Should AI systems in finance be fully automated, or should human oversight remain central? Justify your position with examples."</a:t>
            </a:r>
            <a:endParaRPr i="1" sz="2200">
              <a:solidFill>
                <a:schemeClr val="lt1"/>
              </a:solidFill>
            </a:endParaRPr>
          </a:p>
        </p:txBody>
      </p:sp>
      <p:sp>
        <p:nvSpPr>
          <p:cNvPr id="623" name="Google Shape;623;p70"/>
          <p:cNvSpPr txBox="1"/>
          <p:nvPr/>
        </p:nvSpPr>
        <p:spPr>
          <a:xfrm>
            <a:off x="4919696" y="2248683"/>
            <a:ext cx="3356482" cy="357991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 lnSpcReduction="10000"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70"/>
          <p:cNvSpPr txBox="1"/>
          <p:nvPr/>
        </p:nvSpPr>
        <p:spPr>
          <a:xfrm>
            <a:off x="4919266" y="2654263"/>
            <a:ext cx="3356469" cy="1967696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sz="15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7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1"/>
          <p:cNvSpPr/>
          <p:nvPr/>
        </p:nvSpPr>
        <p:spPr>
          <a:xfrm>
            <a:off x="4627720" y="975520"/>
            <a:ext cx="3899383" cy="1227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6200" spcFirstLastPara="1" rIns="61925" wrap="square" tIns="0">
            <a:no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0" i="0" lang="en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THANKS FOR WATCHING</a:t>
            </a:r>
            <a:endParaRPr sz="1100"/>
          </a:p>
        </p:txBody>
      </p:sp>
      <p:sp>
        <p:nvSpPr>
          <p:cNvPr id="631" name="Google Shape;631;p71"/>
          <p:cNvSpPr/>
          <p:nvPr/>
        </p:nvSpPr>
        <p:spPr>
          <a:xfrm>
            <a:off x="4627720" y="2333281"/>
            <a:ext cx="361649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71"/>
          <p:cNvSpPr/>
          <p:nvPr/>
        </p:nvSpPr>
        <p:spPr>
          <a:xfrm>
            <a:off x="4627721" y="3319118"/>
            <a:ext cx="3051182" cy="848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</a:pPr>
            <a:r>
              <a:rPr b="0" i="0" lang="en" sz="4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sz="1100"/>
          </a:p>
        </p:txBody>
      </p:sp>
      <p:sp>
        <p:nvSpPr>
          <p:cNvPr id="633" name="Google Shape;633;p7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3"/>
          <p:cNvSpPr txBox="1"/>
          <p:nvPr>
            <p:ph type="ctrTitle"/>
          </p:nvPr>
        </p:nvSpPr>
        <p:spPr>
          <a:xfrm>
            <a:off x="406894" y="2413947"/>
            <a:ext cx="5841300" cy="1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5715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/>
              <a:t>AI Applications in the Financial Industry</a:t>
            </a:r>
            <a:endParaRPr sz="4100">
              <a:solidFill>
                <a:schemeClr val="lt1"/>
              </a:solidFill>
            </a:endParaRPr>
          </a:p>
        </p:txBody>
      </p:sp>
      <p:sp>
        <p:nvSpPr>
          <p:cNvPr id="445" name="Google Shape;445;p53"/>
          <p:cNvSpPr txBox="1"/>
          <p:nvPr/>
        </p:nvSpPr>
        <p:spPr>
          <a:xfrm>
            <a:off x="1029653" y="453051"/>
            <a:ext cx="4595700" cy="18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100"/>
          </a:p>
        </p:txBody>
      </p:sp>
      <p:sp>
        <p:nvSpPr>
          <p:cNvPr id="446" name="Google Shape;446;p5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51" name="Google Shape;45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563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452" name="Google Shape;45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53" name="Google Shape;453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aiwppcache\download\20220914/0d74be1f092dfbe0bd477d4383303736.jpg0d74be1f092dfbe0bd477d4383303736" id="454" name="Google Shape;454;p54"/>
          <p:cNvPicPr preferRelativeResize="0"/>
          <p:nvPr/>
        </p:nvPicPr>
        <p:blipFill rotWithShape="1">
          <a:blip r:embed="rId6">
            <a:alphaModFix/>
          </a:blip>
          <a:srcRect b="0" l="20467" r="20467" t="0"/>
          <a:stretch/>
        </p:blipFill>
        <p:spPr>
          <a:xfrm>
            <a:off x="456250" y="1097142"/>
            <a:ext cx="3337114" cy="3448356"/>
          </a:xfrm>
          <a:custGeom>
            <a:rect b="b" l="l" r="r" t="t"/>
            <a:pathLst>
              <a:path extrusionOk="0" h="7440" w="7200">
                <a:moveTo>
                  <a:pt x="0" y="0"/>
                </a:moveTo>
                <a:lnTo>
                  <a:pt x="7200" y="0"/>
                </a:lnTo>
                <a:lnTo>
                  <a:pt x="720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55" name="Google Shape;455;p54"/>
          <p:cNvSpPr txBox="1"/>
          <p:nvPr/>
        </p:nvSpPr>
        <p:spPr>
          <a:xfrm>
            <a:off x="3960750" y="1097150"/>
            <a:ext cx="5016900" cy="10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Introduction to AI in Finance</a:t>
            </a:r>
            <a:endParaRPr b="1" sz="3300">
              <a:solidFill>
                <a:schemeClr val="lt1"/>
              </a:solidFill>
            </a:endParaRPr>
          </a:p>
        </p:txBody>
      </p:sp>
      <p:sp>
        <p:nvSpPr>
          <p:cNvPr id="456" name="Google Shape;456;p54"/>
          <p:cNvSpPr txBox="1"/>
          <p:nvPr/>
        </p:nvSpPr>
        <p:spPr>
          <a:xfrm>
            <a:off x="3650850" y="2536750"/>
            <a:ext cx="49437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Autofit/>
          </a:bodyPr>
          <a:lstStyle/>
          <a:p>
            <a:pPr indent="-368300" lvl="1" marL="9144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○"/>
            </a:pPr>
            <a:r>
              <a:rPr lang="en" sz="2200">
                <a:solidFill>
                  <a:schemeClr val="lt1"/>
                </a:solidFill>
              </a:rPr>
              <a:t>Definition &amp; key technologies (ML, NLP, Deep Learning)</a:t>
            </a:r>
            <a:endParaRPr sz="2200">
              <a:solidFill>
                <a:schemeClr val="lt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○"/>
            </a:pPr>
            <a:r>
              <a:rPr lang="en" sz="2200">
                <a:solidFill>
                  <a:schemeClr val="lt1"/>
                </a:solidFill>
              </a:rPr>
              <a:t>Benefits: Automation, fraud detection, risk assessment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457" name="Google Shape;457;p5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62" name="Google Shape;46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463" name="Google Shape;46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64" name="Google Shape;464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5"/>
          <p:cNvSpPr txBox="1"/>
          <p:nvPr/>
        </p:nvSpPr>
        <p:spPr>
          <a:xfrm>
            <a:off x="415858" y="33290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What is AI?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55"/>
          <p:cNvSpPr txBox="1"/>
          <p:nvPr/>
        </p:nvSpPr>
        <p:spPr>
          <a:xfrm>
            <a:off x="415850" y="1226500"/>
            <a:ext cx="8418300" cy="3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-355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lt1"/>
                </a:solidFill>
              </a:rPr>
              <a:t>AI (Artificial Intelligence): Computer systems that perform tasks </a:t>
            </a:r>
            <a:r>
              <a:rPr lang="en" sz="2000">
                <a:solidFill>
                  <a:schemeClr val="lt1"/>
                </a:solidFill>
              </a:rPr>
              <a:t>typically</a:t>
            </a:r>
            <a:r>
              <a:rPr lang="en" sz="2000">
                <a:solidFill>
                  <a:schemeClr val="lt1"/>
                </a:solidFill>
              </a:rPr>
              <a:t> requiring human intelligence.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Key subfields: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Machine Learning (ML): Algorithms that learn patterns from data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Natural Language Processing (NLP): Algorithms that process and understand human language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Deep Learning: Subset of ML using neural networks with many layers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67" name="Google Shape;467;p5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72" name="Google Shape;47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473" name="Google Shape;47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74" name="Google Shape;474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6"/>
          <p:cNvSpPr txBox="1"/>
          <p:nvPr/>
        </p:nvSpPr>
        <p:spPr>
          <a:xfrm>
            <a:off x="415858" y="33290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Why AI in Finance?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6"/>
          <p:cNvSpPr txBox="1"/>
          <p:nvPr/>
        </p:nvSpPr>
        <p:spPr>
          <a:xfrm>
            <a:off x="362850" y="1621325"/>
            <a:ext cx="8418300" cy="25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-355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lt1"/>
                </a:solidFill>
              </a:rPr>
              <a:t>Massive volume of structured and unstructured data.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Speed and scale of operations.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Need for predictive insights and automation.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77" name="Google Shape;477;p5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82" name="Google Shape;48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" y="8563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483" name="Google Shape;48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84" name="Google Shape;48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aiwppcache\download\20220914/e3493d79278a96481119d7aeecf3ee57.jpge3493d79278a96481119d7aeecf3ee57" id="485" name="Google Shape;485;p57"/>
          <p:cNvPicPr preferRelativeResize="0"/>
          <p:nvPr/>
        </p:nvPicPr>
        <p:blipFill rotWithShape="1">
          <a:blip r:embed="rId6">
            <a:alphaModFix/>
          </a:blip>
          <a:srcRect b="0" l="21364" r="21364" t="0"/>
          <a:stretch/>
        </p:blipFill>
        <p:spPr>
          <a:xfrm>
            <a:off x="456250" y="1097142"/>
            <a:ext cx="3337114" cy="3448356"/>
          </a:xfrm>
          <a:custGeom>
            <a:rect b="b" l="l" r="r" t="t"/>
            <a:pathLst>
              <a:path extrusionOk="0" h="7440" w="7200">
                <a:moveTo>
                  <a:pt x="0" y="0"/>
                </a:moveTo>
                <a:lnTo>
                  <a:pt x="7200" y="0"/>
                </a:lnTo>
                <a:lnTo>
                  <a:pt x="720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86" name="Google Shape;486;p57"/>
          <p:cNvSpPr txBox="1"/>
          <p:nvPr/>
        </p:nvSpPr>
        <p:spPr>
          <a:xfrm>
            <a:off x="4099125" y="1823950"/>
            <a:ext cx="45606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Benefits of AI in Finance</a:t>
            </a:r>
            <a:endParaRPr b="1"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5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92" name="Google Shape;49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493" name="Google Shape;49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94" name="Google Shape;494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5" name="Google Shape;495;p58"/>
          <p:cNvGraphicFramePr/>
          <p:nvPr/>
        </p:nvGraphicFramePr>
        <p:xfrm>
          <a:off x="617050" y="32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{53ED893B-7170-417A-A07E-104BAC18A134}</a:tableStyleId>
              </a:tblPr>
              <a:tblGrid>
                <a:gridCol w="3815175"/>
                <a:gridCol w="3815175"/>
              </a:tblGrid>
              <a:tr h="57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lt1"/>
                          </a:solidFill>
                        </a:rPr>
                        <a:t>Benefits</a:t>
                      </a:r>
                      <a:endParaRPr b="1"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20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22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</a:rPr>
                        <a:t>Automation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</a:rPr>
                        <a:t>Automation routine processes like customer onboarding, KYC, report generation.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1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</a:rPr>
                        <a:t>Fraud Detection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</a:rPr>
                        <a:t>Detecting unusual patterns in real time.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1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</a:rPr>
                        <a:t>Risk Assessment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</a:rPr>
                        <a:t>Enhancing accuracy of credit scoring and portfolio risk analysis.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1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</a:rPr>
                        <a:t>Personalized Service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</a:rPr>
                        <a:t>Tailoring financial advice through AI-driving profiling.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96" name="Google Shape;496;p5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01" name="Google Shape;50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02" name="Google Shape;50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03" name="Google Shape;503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9"/>
          <p:cNvSpPr txBox="1"/>
          <p:nvPr/>
        </p:nvSpPr>
        <p:spPr>
          <a:xfrm>
            <a:off x="420975" y="1499988"/>
            <a:ext cx="4114800" cy="26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Key AI Applications in Finance</a:t>
            </a:r>
            <a:endParaRPr b="1"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aiwppcache\download\20220914/0d74be1f092dfbe0bd477d4383303736.jpg0d74be1f092dfbe0bd477d4383303736" id="505" name="Google Shape;505;p59"/>
          <p:cNvPicPr preferRelativeResize="0"/>
          <p:nvPr/>
        </p:nvPicPr>
        <p:blipFill rotWithShape="1">
          <a:blip r:embed="rId6">
            <a:alphaModFix/>
          </a:blip>
          <a:srcRect b="0" l="22026" r="22026" t="0"/>
          <a:stretch/>
        </p:blipFill>
        <p:spPr>
          <a:xfrm>
            <a:off x="4571975" y="466025"/>
            <a:ext cx="3864881" cy="4216219"/>
          </a:xfrm>
          <a:custGeom>
            <a:rect b="b" l="l" r="r" t="t"/>
            <a:pathLst>
              <a:path extrusionOk="0" h="5760" w="5280">
                <a:moveTo>
                  <a:pt x="0" y="0"/>
                </a:moveTo>
                <a:lnTo>
                  <a:pt x="5280" y="0"/>
                </a:lnTo>
                <a:lnTo>
                  <a:pt x="5280" y="5760"/>
                </a:lnTo>
                <a:lnTo>
                  <a:pt x="0" y="576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06" name="Google Shape;506;p5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主题​​">
  <a:themeElements>
    <a:clrScheme name="">
      <a:dk1>
        <a:srgbClr val="000000"/>
      </a:dk1>
      <a:lt1>
        <a:srgbClr val="FFFFFF"/>
      </a:lt1>
      <a:dk2>
        <a:srgbClr val="020C25"/>
      </a:dk2>
      <a:lt2>
        <a:srgbClr val="006275"/>
      </a:lt2>
      <a:accent1>
        <a:srgbClr val="02EBEB"/>
      </a:accent1>
      <a:accent2>
        <a:srgbClr val="07D5DE"/>
      </a:accent2>
      <a:accent3>
        <a:srgbClr val="0CBED1"/>
      </a:accent3>
      <a:accent4>
        <a:srgbClr val="12A8C5"/>
      </a:accent4>
      <a:accent5>
        <a:srgbClr val="1791B8"/>
      </a:accent5>
      <a:accent6>
        <a:srgbClr val="1C7BA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主题​​">
  <a:themeElements>
    <a:clrScheme name="Adjacency">
      <a:dk1>
        <a:srgbClr val="000000"/>
      </a:dk1>
      <a:lt1>
        <a:srgbClr val="FFFFFF"/>
      </a:lt1>
      <a:dk2>
        <a:srgbClr val="020C25"/>
      </a:dk2>
      <a:lt2>
        <a:srgbClr val="006275"/>
      </a:lt2>
      <a:accent1>
        <a:srgbClr val="02EBEB"/>
      </a:accent1>
      <a:accent2>
        <a:srgbClr val="07D5DE"/>
      </a:accent2>
      <a:accent3>
        <a:srgbClr val="0CBED1"/>
      </a:accent3>
      <a:accent4>
        <a:srgbClr val="12A8C5"/>
      </a:accent4>
      <a:accent5>
        <a:srgbClr val="1791B8"/>
      </a:accent5>
      <a:accent6>
        <a:srgbClr val="1C7BA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